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3" r:id="rId3"/>
    <p:sldId id="274" r:id="rId4"/>
    <p:sldId id="257" r:id="rId5"/>
    <p:sldId id="263" r:id="rId6"/>
    <p:sldId id="258" r:id="rId7"/>
    <p:sldId id="259" r:id="rId8"/>
    <p:sldId id="260" r:id="rId9"/>
    <p:sldId id="271" r:id="rId10"/>
    <p:sldId id="270" r:id="rId11"/>
    <p:sldId id="275" r:id="rId12"/>
    <p:sldId id="261" r:id="rId13"/>
    <p:sldId id="269" r:id="rId14"/>
    <p:sldId id="264" r:id="rId15"/>
    <p:sldId id="265" r:id="rId16"/>
    <p:sldId id="266" r:id="rId17"/>
    <p:sldId id="267" r:id="rId18"/>
    <p:sldId id="272" r:id="rId19"/>
    <p:sldId id="268" r:id="rId20"/>
  </p:sldIdLst>
  <p:sldSz cx="14630400" cy="8229600"/>
  <p:notesSz cx="8229600" cy="14630400"/>
  <p:embeddedFontLst>
    <p:embeddedFont>
      <p:font typeface="Montserrat Medium" panose="00000600000000000000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033" autoAdjust="0"/>
  </p:normalViewPr>
  <p:slideViewPr>
    <p:cSldViewPr snapToGrid="0" snapToObjects="1">
      <p:cViewPr varScale="1">
        <p:scale>
          <a:sx n="69" d="100"/>
          <a:sy n="69" d="100"/>
        </p:scale>
        <p:origin x="67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3735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0268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352437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The FIFA World Cup: A Global Phenomenon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100632"/>
            <a:ext cx="764547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The FIFA World Cup is the most prestigious international soccer tournament, held every four years. It brings together multiple national teams to compete for soccer's ultimate prize.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35660" y="5449014"/>
            <a:ext cx="562570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By Sanket Khamkar  &amp; Shrey Shah</a:t>
            </a:r>
            <a:endParaRPr lang="en-US" sz="2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988D44-0BD9-13AF-490D-1C196DCFB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0" y="1390650"/>
            <a:ext cx="13190700" cy="62102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9165FA-5C66-4C26-CFD0-F2199E03B402}"/>
              </a:ext>
            </a:extLst>
          </p:cNvPr>
          <p:cNvSpPr txBox="1"/>
          <p:nvPr/>
        </p:nvSpPr>
        <p:spPr>
          <a:xfrm>
            <a:off x="419100" y="476250"/>
            <a:ext cx="7200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STATS OF FIFA WORLD CUP</a:t>
            </a:r>
          </a:p>
        </p:txBody>
      </p:sp>
    </p:spTree>
    <p:extLst>
      <p:ext uri="{BB962C8B-B14F-4D97-AF65-F5344CB8AC3E}">
        <p14:creationId xmlns:p14="http://schemas.microsoft.com/office/powerpoint/2010/main" val="434556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E9A98F-C181-9E83-5C85-C229E27BB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71" y="89210"/>
            <a:ext cx="14150897" cy="786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75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4460" y="593646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FIFA WC Award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064460" y="1628299"/>
            <a:ext cx="5816679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8278535" y="184237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Golden Boot Award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278535" y="2327553"/>
            <a:ext cx="538853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Top Goal Scorer of the tournament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8064460" y="3098125"/>
            <a:ext cx="5816679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8278535" y="331220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Golden Ball Award 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278535" y="3797379"/>
            <a:ext cx="538853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Outstanding player of the tournament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8064460" y="4567952"/>
            <a:ext cx="5816679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8278535" y="478202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Golden Glove Award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78535" y="5267206"/>
            <a:ext cx="538853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Best goalkeeper of the tournament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8064460" y="6037778"/>
            <a:ext cx="5816679" cy="1598176"/>
          </a:xfrm>
          <a:prstGeom prst="roundRect">
            <a:avLst>
              <a:gd name="adj" fmla="val 2010"/>
            </a:avLst>
          </a:prstGeom>
          <a:solidFill>
            <a:srgbClr val="4D1529"/>
          </a:solidFill>
          <a:ln/>
        </p:spPr>
      </p:sp>
      <p:sp>
        <p:nvSpPr>
          <p:cNvPr id="14" name="Text 11"/>
          <p:cNvSpPr/>
          <p:nvPr/>
        </p:nvSpPr>
        <p:spPr>
          <a:xfrm>
            <a:off x="8278535" y="625185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Young Player Award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278535" y="6737033"/>
            <a:ext cx="5388531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Best player under 21 years of age at the start of the calendar year</a:t>
            </a:r>
            <a:endParaRPr lang="en-US" sz="16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FE894C-F269-A6C8-1B60-E41331687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5" b="14429"/>
          <a:stretch/>
        </p:blipFill>
        <p:spPr>
          <a:xfrm>
            <a:off x="1247775" y="609601"/>
            <a:ext cx="11991975" cy="639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46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521381"/>
            <a:ext cx="747903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Is it a Two Continent sport?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35660" y="2556034"/>
            <a:ext cx="3715703" cy="1797844"/>
          </a:xfrm>
          <a:prstGeom prst="roundRect">
            <a:avLst>
              <a:gd name="adj" fmla="val 1786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6449735" y="2770108"/>
            <a:ext cx="32875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Till now zero title won by any non-European or non-South American country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10165437" y="2556034"/>
            <a:ext cx="3715703" cy="1797844"/>
          </a:xfrm>
          <a:prstGeom prst="roundRect">
            <a:avLst>
              <a:gd name="adj" fmla="val 1786"/>
            </a:avLst>
          </a:prstGeom>
          <a:solidFill>
            <a:srgbClr val="4D1529"/>
          </a:solidFill>
          <a:ln/>
        </p:spPr>
      </p:sp>
      <p:sp>
        <p:nvSpPr>
          <p:cNvPr id="7" name="Text 4"/>
          <p:cNvSpPr/>
          <p:nvPr/>
        </p:nvSpPr>
        <p:spPr>
          <a:xfrm>
            <a:off x="10379512" y="2770108"/>
            <a:ext cx="3287554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Not a single non-European or non-South American country has winning percentage more than 35% in International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35660" y="4567952"/>
            <a:ext cx="3715703" cy="2140267"/>
          </a:xfrm>
          <a:prstGeom prst="roundRect">
            <a:avLst>
              <a:gd name="adj" fmla="val 1501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6449735" y="4782026"/>
            <a:ext cx="3287554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None of the award in FIFA is featured by any non-European or non-South American country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0165437" y="4567952"/>
            <a:ext cx="3715703" cy="2140267"/>
          </a:xfrm>
          <a:prstGeom prst="roundRect">
            <a:avLst>
              <a:gd name="adj" fmla="val 1501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10379512" y="4782026"/>
            <a:ext cx="3287554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Only sport in the world where over 200+ countries have obtained their international status. But only 0.04% countries able to win WC.</a:t>
            </a:r>
            <a:endParaRPr lang="en-US" sz="16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9260" y="1140381"/>
            <a:ext cx="11472982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Reasons for Europe and South America's Dominance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749260" y="1952149"/>
            <a:ext cx="4234577" cy="2982277"/>
          </a:xfrm>
          <a:prstGeom prst="roundRect">
            <a:avLst>
              <a:gd name="adj" fmla="val 1077"/>
            </a:avLst>
          </a:prstGeom>
          <a:solidFill>
            <a:srgbClr val="4D1529"/>
          </a:solidFill>
          <a:ln/>
        </p:spPr>
      </p:sp>
      <p:sp>
        <p:nvSpPr>
          <p:cNvPr id="6" name="Text 3"/>
          <p:cNvSpPr/>
          <p:nvPr/>
        </p:nvSpPr>
        <p:spPr>
          <a:xfrm>
            <a:off x="963335" y="2166223"/>
            <a:ext cx="288940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Rich Football History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335" y="2651403"/>
            <a:ext cx="380642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Europe and South America have a long-standing football culture and history, with football being deeply ingrained in society.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7912" y="1952149"/>
            <a:ext cx="4234577" cy="2982277"/>
          </a:xfrm>
          <a:prstGeom prst="roundRect">
            <a:avLst>
              <a:gd name="adj" fmla="val 1077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5411986" y="2166223"/>
            <a:ext cx="3806428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Better Infrastructure and Facilities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11986" y="3008233"/>
            <a:ext cx="3806428" cy="1712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Countries in these regions invest heavily in football infrastructure, providing world-class facilities for youth development and professional teams.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9646563" y="1952149"/>
            <a:ext cx="4234577" cy="2982277"/>
          </a:xfrm>
          <a:prstGeom prst="roundRect">
            <a:avLst>
              <a:gd name="adj" fmla="val 1077"/>
            </a:avLst>
          </a:prstGeom>
          <a:solidFill>
            <a:srgbClr val="4D1529"/>
          </a:solidFill>
          <a:ln/>
        </p:spPr>
      </p:sp>
      <p:sp>
        <p:nvSpPr>
          <p:cNvPr id="12" name="Text 9"/>
          <p:cNvSpPr/>
          <p:nvPr/>
        </p:nvSpPr>
        <p:spPr>
          <a:xfrm>
            <a:off x="9860637" y="2166223"/>
            <a:ext cx="3806428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Competitive Domestic Leagues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0637" y="3008233"/>
            <a:ext cx="380642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Both continents have some of the most competitive and financially lucrative domestic leagues in the world, attracting top talent.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49260" y="5148501"/>
            <a:ext cx="6458903" cy="1940600"/>
          </a:xfrm>
          <a:prstGeom prst="roundRect">
            <a:avLst>
              <a:gd name="adj" fmla="val 1655"/>
            </a:avLst>
          </a:prstGeom>
          <a:solidFill>
            <a:srgbClr val="4D1529"/>
          </a:solidFill>
          <a:ln/>
        </p:spPr>
      </p:sp>
      <p:sp>
        <p:nvSpPr>
          <p:cNvPr id="15" name="Text 12"/>
          <p:cNvSpPr/>
          <p:nvPr/>
        </p:nvSpPr>
        <p:spPr>
          <a:xfrm>
            <a:off x="963335" y="5362575"/>
            <a:ext cx="5159931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Limited Access to Top-Level Coaching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63335" y="5847755"/>
            <a:ext cx="60307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Coaching standards in these regions often fall short of those in Europe and South America, limiting the development of talent.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422237" y="5148501"/>
            <a:ext cx="6458903" cy="1940600"/>
          </a:xfrm>
          <a:prstGeom prst="roundRect">
            <a:avLst>
              <a:gd name="adj" fmla="val 1655"/>
            </a:avLst>
          </a:prstGeom>
          <a:solidFill>
            <a:srgbClr val="4D1529"/>
          </a:solidFill>
          <a:ln/>
        </p:spPr>
      </p:sp>
      <p:sp>
        <p:nvSpPr>
          <p:cNvPr id="18" name="Text 15"/>
          <p:cNvSpPr/>
          <p:nvPr/>
        </p:nvSpPr>
        <p:spPr>
          <a:xfrm>
            <a:off x="7636312" y="5362575"/>
            <a:ext cx="381321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Strong Football Institutions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36312" y="5847755"/>
            <a:ext cx="60307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Governance bodies like UEFA and CONMEBOL are highly organized, ensuring competitive integrity and strong developmental programs.</a:t>
            </a:r>
            <a:endParaRPr lang="en-US" sz="16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495" y="569238"/>
            <a:ext cx="5061228" cy="55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Reason behind Struggle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724495" y="1354098"/>
            <a:ext cx="3744039" cy="3215283"/>
          </a:xfrm>
          <a:prstGeom prst="roundRect">
            <a:avLst>
              <a:gd name="adj" fmla="val 966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931426" y="1561028"/>
            <a:ext cx="3330178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Infrastructure and Economic Instability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31426" y="2375059"/>
            <a:ext cx="3330178" cy="1656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Lack of Infrastructure and Political and economic challenges in African and Asian Continents make it difficult to prioritize sports development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5465" y="1354098"/>
            <a:ext cx="3744039" cy="3215283"/>
          </a:xfrm>
          <a:prstGeom prst="roundRect">
            <a:avLst>
              <a:gd name="adj" fmla="val 966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4882396" y="1561028"/>
            <a:ext cx="3330178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Limited International Matches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882396" y="2375059"/>
            <a:ext cx="3330178" cy="1987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Teams from Asia, Africa, and Oceania often play fewer competitive international matches against top-ranked teams, limiting their exposure to football competition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4495" y="4776311"/>
            <a:ext cx="3744039" cy="2884051"/>
          </a:xfrm>
          <a:prstGeom prst="roundRect">
            <a:avLst>
              <a:gd name="adj" fmla="val 1077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931426" y="4983242"/>
            <a:ext cx="2760107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Migration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31426" y="5452348"/>
            <a:ext cx="3330178" cy="1987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Many talented players from Asia, Africa often migrate to Europe to play in more competitive leagues, further strengthening European dominance in global football.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75465" y="4776311"/>
            <a:ext cx="3744039" cy="2884051"/>
          </a:xfrm>
          <a:prstGeom prst="roundRect">
            <a:avLst>
              <a:gd name="adj" fmla="val 1077"/>
            </a:avLst>
          </a:prstGeom>
          <a:solidFill>
            <a:srgbClr val="4D1529"/>
          </a:solidFill>
          <a:ln/>
        </p:spPr>
      </p:sp>
      <p:sp>
        <p:nvSpPr>
          <p:cNvPr id="14" name="Text 11"/>
          <p:cNvSpPr/>
          <p:nvPr/>
        </p:nvSpPr>
        <p:spPr>
          <a:xfrm>
            <a:off x="4882396" y="4983242"/>
            <a:ext cx="3330178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Limited Access to Top-Level Coaching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882396" y="5797272"/>
            <a:ext cx="3330178" cy="1656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Coaching standards in these regions often fall short of those in Europe and South America, limiting the development of talent.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9260" y="1311593"/>
            <a:ext cx="5637848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The Future of the Football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749260" y="2123361"/>
            <a:ext cx="4234577" cy="2639854"/>
          </a:xfrm>
          <a:prstGeom prst="roundRect">
            <a:avLst>
              <a:gd name="adj" fmla="val 1217"/>
            </a:avLst>
          </a:prstGeom>
          <a:solidFill>
            <a:srgbClr val="4D1529"/>
          </a:solidFill>
          <a:ln/>
        </p:spPr>
      </p:sp>
      <p:sp>
        <p:nvSpPr>
          <p:cNvPr id="6" name="Text 3"/>
          <p:cNvSpPr/>
          <p:nvPr/>
        </p:nvSpPr>
        <p:spPr>
          <a:xfrm>
            <a:off x="963335" y="2337435"/>
            <a:ext cx="373522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Enhance Domestic Leagues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335" y="2822615"/>
            <a:ext cx="380642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Strengthen local leagues to increase competition, raise standards, and develop top-level players.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7912" y="2123361"/>
            <a:ext cx="4234577" cy="2639854"/>
          </a:xfrm>
          <a:prstGeom prst="roundRect">
            <a:avLst>
              <a:gd name="adj" fmla="val 1217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5411986" y="233743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More Global Reach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11986" y="2822615"/>
            <a:ext cx="380642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With more nations hosting and participating, the World Cup will reach new audiences, particularly in underrepresented regions. 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9646563" y="2123361"/>
            <a:ext cx="4234577" cy="2639854"/>
          </a:xfrm>
          <a:prstGeom prst="roundRect">
            <a:avLst>
              <a:gd name="adj" fmla="val 1217"/>
            </a:avLst>
          </a:prstGeom>
          <a:solidFill>
            <a:srgbClr val="4D1529"/>
          </a:solidFill>
          <a:ln/>
        </p:spPr>
      </p:sp>
      <p:sp>
        <p:nvSpPr>
          <p:cNvPr id="12" name="Text 9"/>
          <p:cNvSpPr/>
          <p:nvPr/>
        </p:nvSpPr>
        <p:spPr>
          <a:xfrm>
            <a:off x="9860637" y="2337435"/>
            <a:ext cx="3806428" cy="713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Better Facilities and Infrastructure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0637" y="3179445"/>
            <a:ext cx="380642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Invest in better training facilities and football academies to develop top-tier talent. Focus on Scouting and Analytics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49260" y="4977289"/>
            <a:ext cx="6458903" cy="1940600"/>
          </a:xfrm>
          <a:prstGeom prst="roundRect">
            <a:avLst>
              <a:gd name="adj" fmla="val 1655"/>
            </a:avLst>
          </a:prstGeom>
          <a:solidFill>
            <a:srgbClr val="4D1529"/>
          </a:solidFill>
          <a:ln/>
        </p:spPr>
      </p:sp>
      <p:sp>
        <p:nvSpPr>
          <p:cNvPr id="15" name="Text 12"/>
          <p:cNvSpPr/>
          <p:nvPr/>
        </p:nvSpPr>
        <p:spPr>
          <a:xfrm>
            <a:off x="963335" y="5191363"/>
            <a:ext cx="405264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Expansion to 48 Teams (2026)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63335" y="5676543"/>
            <a:ext cx="60307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The World Cup will expand to include 48 teams, allowing more nations to participate and increasing global representation. </a:t>
            </a:r>
            <a:b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</a:b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422237" y="4977289"/>
            <a:ext cx="6458903" cy="1940600"/>
          </a:xfrm>
          <a:prstGeom prst="roundRect">
            <a:avLst>
              <a:gd name="adj" fmla="val 1655"/>
            </a:avLst>
          </a:prstGeom>
          <a:solidFill>
            <a:srgbClr val="4D1529"/>
          </a:solidFill>
          <a:ln/>
        </p:spPr>
      </p:sp>
      <p:sp>
        <p:nvSpPr>
          <p:cNvPr id="18" name="Text 15"/>
          <p:cNvSpPr/>
          <p:nvPr/>
        </p:nvSpPr>
        <p:spPr>
          <a:xfrm>
            <a:off x="7636312" y="5191363"/>
            <a:ext cx="4453652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Increase International Exposure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36312" y="5676543"/>
            <a:ext cx="60307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Play more friendly matches against top-ranked teams to gain experience and improve performance.</a:t>
            </a:r>
            <a:endParaRPr lang="en-US" sz="16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C943FD7-4079-07BB-F08D-C7B22084B5C8}"/>
              </a:ext>
            </a:extLst>
          </p:cNvPr>
          <p:cNvSpPr txBox="1"/>
          <p:nvPr/>
        </p:nvSpPr>
        <p:spPr>
          <a:xfrm>
            <a:off x="1071154" y="6923314"/>
            <a:ext cx="12383589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FIFA is hosting the upcoming World Cups in the USA, Morocco, and Saudi Arabia, expanding the tournament’s presence in North America, Africa, and Asia. This strategic move aims to engage a broader global audience and enhance regional participation.</a:t>
            </a:r>
            <a:endParaRPr lang="en-IN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66D36D-50C1-A8C8-329E-0072FBDF1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06" y="156117"/>
            <a:ext cx="13708388" cy="668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02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64" y="651034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624364" y="1137166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4364" y="1623298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4364" y="2109430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24364" y="2595562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24364" y="3081695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4364" y="3567827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4364" y="4053959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624364" y="4540091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24364" y="5026223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24364" y="5512356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24364" y="5998488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24364" y="6484620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24364" y="6970752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624364" y="7456884"/>
            <a:ext cx="1338167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627DBE-DB66-AB40-3C91-7BA9159CC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31" y="0"/>
            <a:ext cx="14644331" cy="822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57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6AEDD8-1FCE-BECE-C4BB-0547A01F4CE2}"/>
              </a:ext>
            </a:extLst>
          </p:cNvPr>
          <p:cNvSpPr txBox="1"/>
          <p:nvPr/>
        </p:nvSpPr>
        <p:spPr>
          <a:xfrm>
            <a:off x="802888" y="947854"/>
            <a:ext cx="7471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</a:rPr>
              <a:t>Dataset Processing and Data Cleaning </a:t>
            </a:r>
            <a:r>
              <a:rPr lang="en-IN" sz="24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</a:rPr>
              <a:t>Performed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96C792-9A1A-CDC6-EFBD-30D85C104E2F}"/>
              </a:ext>
            </a:extLst>
          </p:cNvPr>
          <p:cNvSpPr txBox="1"/>
          <p:nvPr/>
        </p:nvSpPr>
        <p:spPr>
          <a:xfrm>
            <a:off x="802888" y="2252546"/>
            <a:ext cx="10738624" cy="583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</a:rPr>
              <a:t>Data set: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Data set is taken from Kaggle and Official FIFA website</a:t>
            </a:r>
          </a:p>
          <a:p>
            <a:endParaRPr lang="en-US" dirty="0"/>
          </a:p>
          <a:p>
            <a:r>
              <a:rPr lang="en-US" sz="2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</a:rPr>
              <a:t>Data Cleaning Performed: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Removed 16 duplicate rows. Filled or removed 119 null values in columns with missing data. World Cup - Tableau format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Minimal cleaning required. WC STATS COUNTRIES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Differentiated old country names and their stats. Like Dutch East Indies country used to be exist but now its name is Indonesia . Same for East and West Germany.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Standardized column names: Renamed columns to maintain consistent naming conventions (e.g., Year, Home Team Goals).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Corrected data types: Converted date columns to datetime format for accuracy.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Fixed formatting issues: Standardized team names and text fields for consistency (e.g., "Germany FR" -&gt; "Germany").</a:t>
            </a:r>
          </a:p>
          <a:p>
            <a:endParaRPr lang="en-US" sz="1650" dirty="0">
              <a:solidFill>
                <a:srgbClr val="F4CAB8"/>
              </a:solidFill>
              <a:latin typeface="Montserrat Medium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</a:rPr>
              <a:t>Adjusted data types: Converted numeric columns to the appropriate integer or float types.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6293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762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3760113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Introduction to FIFA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49260" y="5035629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1337905" y="503562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FIFA's Full Name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37905" y="5520809"/>
            <a:ext cx="587025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International Federation of Association Football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237" y="5035629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8010882" y="5035629"/>
            <a:ext cx="322897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Tournament Frequency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010882" y="5520809"/>
            <a:ext cx="587025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Held every four years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9260" y="6318171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1337905" y="631817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337905" y="6803350"/>
            <a:ext cx="587025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Involves six FIFA continental zones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237" y="6318171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14" name="Text 11"/>
          <p:cNvSpPr/>
          <p:nvPr/>
        </p:nvSpPr>
        <p:spPr>
          <a:xfrm>
            <a:off x="8010882" y="6318171"/>
            <a:ext cx="2918222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Qualification Process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010882" y="6803350"/>
            <a:ext cx="587025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Starts almost three years before the final tournament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9260" y="2420422"/>
            <a:ext cx="9531072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Involves six FIFA continental zones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49260" y="3455075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Africa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CAF (Confederation of African Football)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9260" y="387238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Asia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AFC (Asian Football Confederation)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9260" y="4289703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Europe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UEFA (Union of European Football Associations)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9260" y="4707017"/>
            <a:ext cx="131318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North and Central America and the Caribbean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CONCACAF
</a:t>
            </a: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South America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CONMEBOL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49260" y="5466755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Oceania</a:t>
            </a: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: Represented by OFC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9260" y="1242417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History of FIFA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299960" y="2277070"/>
            <a:ext cx="30480" cy="4709993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6" name="Shape 3"/>
          <p:cNvSpPr/>
          <p:nvPr/>
        </p:nvSpPr>
        <p:spPr>
          <a:xfrm>
            <a:off x="6355556" y="2743557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7" name="Shape 4"/>
          <p:cNvSpPr/>
          <p:nvPr/>
        </p:nvSpPr>
        <p:spPr>
          <a:xfrm>
            <a:off x="7074337" y="2517934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7229475" y="2587466"/>
            <a:ext cx="171331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3283029" y="249114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1904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49260" y="2976324"/>
            <a:ext cx="5388412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FIFA founded in Paris, France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525583" y="3813929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12" name="Shape 9"/>
          <p:cNvSpPr/>
          <p:nvPr/>
        </p:nvSpPr>
        <p:spPr>
          <a:xfrm>
            <a:off x="7074337" y="3588306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3" name="Text 10"/>
          <p:cNvSpPr/>
          <p:nvPr/>
        </p:nvSpPr>
        <p:spPr>
          <a:xfrm>
            <a:off x="7217569" y="3657838"/>
            <a:ext cx="195263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8492728" y="356151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1908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492728" y="4046696"/>
            <a:ext cx="5388412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Football becomes an official Olympic competition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355556" y="4777264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74337" y="4551640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8" name="Text 15"/>
          <p:cNvSpPr/>
          <p:nvPr/>
        </p:nvSpPr>
        <p:spPr>
          <a:xfrm>
            <a:off x="7210663" y="4621173"/>
            <a:ext cx="208955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3283029" y="452485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1914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49260" y="5010031"/>
            <a:ext cx="5388412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FIFA recognizes Olympic tournament as world championship for amateurs</a:t>
            </a:r>
            <a:endParaRPr lang="en-US" sz="1650" dirty="0"/>
          </a:p>
        </p:txBody>
      </p:sp>
      <p:sp>
        <p:nvSpPr>
          <p:cNvPr id="21" name="Shape 18"/>
          <p:cNvSpPr/>
          <p:nvPr/>
        </p:nvSpPr>
        <p:spPr>
          <a:xfrm>
            <a:off x="7525583" y="5740718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22" name="Shape 19"/>
          <p:cNvSpPr/>
          <p:nvPr/>
        </p:nvSpPr>
        <p:spPr>
          <a:xfrm>
            <a:off x="7074337" y="5515094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23" name="Text 20"/>
          <p:cNvSpPr/>
          <p:nvPr/>
        </p:nvSpPr>
        <p:spPr>
          <a:xfrm>
            <a:off x="7207329" y="5584627"/>
            <a:ext cx="215741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2650" dirty="0"/>
          </a:p>
        </p:txBody>
      </p:sp>
      <p:sp>
        <p:nvSpPr>
          <p:cNvPr id="24" name="Text 21"/>
          <p:cNvSpPr/>
          <p:nvPr/>
        </p:nvSpPr>
        <p:spPr>
          <a:xfrm>
            <a:off x="8492728" y="548830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1920-1928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8492728" y="5973485"/>
            <a:ext cx="5388412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Uruguay wins two consecutive Olympic football tournaments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2063472"/>
            <a:ext cx="6826091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The First FIFA World Cup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49260" y="3098125"/>
            <a:ext cx="3715703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963335" y="331220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63335" y="3797379"/>
            <a:ext cx="328755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July 18, 1930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037" y="3098125"/>
            <a:ext cx="3715703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4893112" y="331220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Location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3112" y="3797379"/>
            <a:ext cx="328755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Uruguay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9260" y="4567952"/>
            <a:ext cx="3715703" cy="1598176"/>
          </a:xfrm>
          <a:prstGeom prst="roundRect">
            <a:avLst>
              <a:gd name="adj" fmla="val 2010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963335" y="478202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Teams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3335" y="5267206"/>
            <a:ext cx="32875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13 teams from 3 confederations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679037" y="4567952"/>
            <a:ext cx="3715703" cy="1598176"/>
          </a:xfrm>
          <a:prstGeom prst="roundRect">
            <a:avLst>
              <a:gd name="adj" fmla="val 2010"/>
            </a:avLst>
          </a:prstGeom>
          <a:solidFill>
            <a:srgbClr val="4D1529"/>
          </a:solidFill>
          <a:ln/>
        </p:spPr>
      </p:sp>
      <p:sp>
        <p:nvSpPr>
          <p:cNvPr id="14" name="Text 11"/>
          <p:cNvSpPr/>
          <p:nvPr/>
        </p:nvSpPr>
        <p:spPr>
          <a:xfrm>
            <a:off x="4893112" y="478202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Champion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893112" y="5267206"/>
            <a:ext cx="32875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Uruguay (Runners-up: Argentina)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0654" y="524107"/>
            <a:ext cx="10515600" cy="1583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World Cup Winners So Far</a:t>
            </a:r>
          </a:p>
          <a:p>
            <a:pPr>
              <a:lnSpc>
                <a:spcPts val="5600"/>
              </a:lnSpc>
            </a:pPr>
            <a:r>
              <a:rPr lang="en-US" sz="4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1930 - 2022</a:t>
            </a:r>
            <a:endParaRPr lang="en-US" sz="4800" dirty="0"/>
          </a:p>
          <a:p>
            <a:pPr marL="0" indent="0">
              <a:lnSpc>
                <a:spcPts val="560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485756" y="5131594"/>
            <a:ext cx="240300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D0ED1-C02A-1C98-DDAF-AC61C9B82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366" y="2520416"/>
            <a:ext cx="12422458" cy="45940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CC08C4-1524-67D3-4BC4-77973FABE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82" y="1710514"/>
            <a:ext cx="12956317" cy="49569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E3296D-450C-DC30-D66B-98542493E37D}"/>
              </a:ext>
            </a:extLst>
          </p:cNvPr>
          <p:cNvSpPr txBox="1"/>
          <p:nvPr/>
        </p:nvSpPr>
        <p:spPr>
          <a:xfrm>
            <a:off x="645382" y="508516"/>
            <a:ext cx="9039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FIFA HOSTED BY DIFFERENT COUNTRIES</a:t>
            </a:r>
          </a:p>
        </p:txBody>
      </p:sp>
    </p:spTree>
    <p:extLst>
      <p:ext uri="{BB962C8B-B14F-4D97-AF65-F5344CB8AC3E}">
        <p14:creationId xmlns:p14="http://schemas.microsoft.com/office/powerpoint/2010/main" val="60345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905</Words>
  <Application>Microsoft Office PowerPoint</Application>
  <PresentationFormat>Custom</PresentationFormat>
  <Paragraphs>120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Times New Roman</vt:lpstr>
      <vt:lpstr>Brygada 1918 Bold</vt:lpstr>
      <vt:lpstr>Montserrat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Sanket Khamkar</cp:lastModifiedBy>
  <cp:revision>12</cp:revision>
  <dcterms:created xsi:type="dcterms:W3CDTF">2024-12-18T06:01:57Z</dcterms:created>
  <dcterms:modified xsi:type="dcterms:W3CDTF">2024-12-18T21:12:04Z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2024-12-18T18:28:38Z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3234b9fa-48f2-4700-9c51-e936748b8a4a</vt:lpwstr>
  </property>
  <property fmtid="{D5CDD505-2E9C-101B-9397-08002B2CF9AE}" pid="7" name="MSIP_Label_defa4170-0d19-0005-0004-bc88714345d2_ActionId">
    <vt:lpwstr>d95049c6-112f-4d30-a506-e2c2163f5f20</vt:lpwstr>
  </property>
  <property fmtid="{D5CDD505-2E9C-101B-9397-08002B2CF9AE}" pid="8" name="MSIP_Label_defa4170-0d19-0005-0004-bc88714345d2_ContentBits">
    <vt:lpwstr>0</vt:lpwstr>
  </property>
</Properties>
</file>

<file path=docProps/thumbnail.jpeg>
</file>